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Gong Gothic Medium"/>
      <p:bold r:id="rId20"/>
    </p:embeddedFont>
    <p:embeddedFont>
      <p:font typeface="Pretendard Bold"/>
      <p:bold r:id="rId21"/>
    </p:embeddedFont>
    <p:embeddedFont>
      <p:font typeface="Noto Sans CJK KR Medium"/>
      <p:bold r:id="rId22"/>
    </p:embeddedFont>
    <p:embeddedFont>
      <p:font typeface="Gong Gothic Light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1.fntdata" Type="http://schemas.openxmlformats.org/officeDocument/2006/relationships/font"/><Relationship Id="rId21" Target="fonts/font2.fntdata" Type="http://schemas.openxmlformats.org/officeDocument/2006/relationships/font"/><Relationship Id="rId22" Target="fonts/font3.fntdata" Type="http://schemas.openxmlformats.org/officeDocument/2006/relationships/font"/><Relationship Id="rId23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3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723900"/>
            <a:ext cx="17094200" cy="8826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026400" y="1447800"/>
            <a:ext cx="88138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5800" b="false" i="false" u="none" strike="noStrike">
                <a:solidFill>
                  <a:srgbClr val="5F5D8F"/>
                </a:solidFill>
                <a:latin typeface="Gong Gothic Medium"/>
              </a:rPr>
              <a:t>YOLO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7800" y="2870200"/>
            <a:ext cx="7607300" cy="2806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01800" y="3403600"/>
            <a:ext cx="368300" cy="38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65300" y="3619500"/>
            <a:ext cx="6997700" cy="189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1970"/>
              </a:lnSpc>
            </a:pPr>
            <a:r>
              <a:rPr lang="ko-KR" sz="5000" b="false" i="false" u="none" strike="noStrike">
                <a:solidFill>
                  <a:srgbClr val="5F5D8F"/>
                </a:solidFill>
                <a:ea typeface="Gong Gothic Medium"/>
              </a:rPr>
              <a:t>기존</a:t>
            </a:r>
            <a:r>
              <a:rPr lang="en-US" sz="5000" b="fals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5000" b="false" i="false" u="none" strike="noStrike">
                <a:solidFill>
                  <a:srgbClr val="5F5D8F"/>
                </a:solidFill>
                <a:ea typeface="Gong Gothic Medium"/>
              </a:rPr>
              <a:t>탐지</a:t>
            </a:r>
            <a:r>
              <a:rPr lang="en-US" sz="5000" b="fals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5000" b="false" i="false" u="none" strike="noStrike">
                <a:solidFill>
                  <a:srgbClr val="5F5D8F"/>
                </a:solidFill>
                <a:ea typeface="Gong Gothic Medium"/>
              </a:rPr>
              <a:t>시스템과</a:t>
            </a:r>
            <a:r>
              <a:rPr lang="en-US" sz="5000" b="false" i="false" u="none" strike="noStrike">
                <a:solidFill>
                  <a:srgbClr val="5F5D8F"/>
                </a:solidFill>
                <a:latin typeface="Gong Gothic Medium"/>
              </a:rPr>
              <a:t> </a:t>
            </a:r>
          </a:p>
          <a:p>
            <a:pPr algn="just" lvl="0">
              <a:lnSpc>
                <a:spcPct val="131970"/>
              </a:lnSpc>
            </a:pPr>
            <a:r>
              <a:rPr lang="en-US" sz="5000" b="false" i="false" u="none" strike="noStrike">
                <a:solidFill>
                  <a:srgbClr val="5F5D8F"/>
                </a:solidFill>
                <a:latin typeface="Gong Gothic Medium"/>
              </a:rPr>
              <a:t>YOLO </a:t>
            </a:r>
            <a:r>
              <a:rPr lang="ko-KR" sz="5000" b="false" i="false" u="none" strike="noStrike">
                <a:solidFill>
                  <a:srgbClr val="5F5D8F"/>
                </a:solidFill>
                <a:ea typeface="Gong Gothic Medium"/>
              </a:rPr>
              <a:t>비교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08200" y="3175000"/>
            <a:ext cx="3136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5F5D8F"/>
                </a:solidFill>
                <a:latin typeface="Pretendard Bold"/>
              </a:rPr>
              <a:t>01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32900" y="2844800"/>
            <a:ext cx="7607300" cy="2806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486900" y="3378200"/>
            <a:ext cx="368300" cy="38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537700" y="4089400"/>
            <a:ext cx="6997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1970"/>
              </a:lnSpc>
            </a:pPr>
            <a:r>
              <a:rPr lang="ko-KR" sz="5000" b="false" i="false" u="none" strike="noStrike">
                <a:solidFill>
                  <a:srgbClr val="5F5D8F"/>
                </a:solidFill>
                <a:ea typeface="Gong Gothic Medium"/>
              </a:rPr>
              <a:t>다양한</a:t>
            </a:r>
            <a:r>
              <a:rPr lang="en-US" sz="5000" b="fals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5000" b="false" i="false" u="none" strike="noStrike">
                <a:solidFill>
                  <a:srgbClr val="5F5D8F"/>
                </a:solidFill>
                <a:ea typeface="Gong Gothic Medium"/>
              </a:rPr>
              <a:t>실험</a:t>
            </a:r>
            <a:r>
              <a:rPr lang="en-US" sz="5000" b="fals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5000" b="false" i="false" u="none" strike="noStrike">
                <a:solidFill>
                  <a:srgbClr val="5F5D8F"/>
                </a:solidFill>
                <a:ea typeface="Gong Gothic Medium"/>
              </a:rPr>
              <a:t>및</a:t>
            </a:r>
            <a:r>
              <a:rPr lang="en-US" sz="5000" b="fals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5000" b="false" i="false" u="none" strike="noStrike">
                <a:solidFill>
                  <a:srgbClr val="5F5D8F"/>
                </a:solidFill>
                <a:ea typeface="Gong Gothic Medium"/>
              </a:rPr>
              <a:t>성능</a:t>
            </a:r>
            <a:r>
              <a:rPr lang="en-US" sz="5000" b="fals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5000" b="false" i="false" u="none" strike="noStrike">
                <a:solidFill>
                  <a:srgbClr val="5F5D8F"/>
                </a:solidFill>
                <a:ea typeface="Gong Gothic Medium"/>
              </a:rPr>
              <a:t>분석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93300" y="3149600"/>
            <a:ext cx="36830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5F5D8F"/>
                </a:solidFill>
                <a:latin typeface="Pretendard Bold"/>
              </a:rPr>
              <a:t>02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7800" y="5842000"/>
            <a:ext cx="7607300" cy="2806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01800" y="6375400"/>
            <a:ext cx="368300" cy="38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65300" y="6591300"/>
            <a:ext cx="6997700" cy="189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1970"/>
              </a:lnSpc>
            </a:pPr>
            <a:r>
              <a:rPr lang="ko-KR" sz="5000" b="false" i="false" u="none" strike="noStrike">
                <a:solidFill>
                  <a:srgbClr val="5F5D8F"/>
                </a:solidFill>
                <a:ea typeface="Gong Gothic Medium"/>
              </a:rPr>
              <a:t>실제</a:t>
            </a:r>
            <a:r>
              <a:rPr lang="en-US" sz="5000" b="fals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5000" b="false" i="false" u="none" strike="noStrike">
                <a:solidFill>
                  <a:srgbClr val="5F5D8F"/>
                </a:solidFill>
                <a:ea typeface="Gong Gothic Medium"/>
              </a:rPr>
              <a:t>환경에서의</a:t>
            </a:r>
            <a:r>
              <a:rPr lang="en-US" sz="5000" b="false" i="false" u="none" strike="noStrike">
                <a:solidFill>
                  <a:srgbClr val="5F5D8F"/>
                </a:solidFill>
                <a:latin typeface="Gong Gothic Medium"/>
              </a:rPr>
              <a:t> </a:t>
            </a:r>
          </a:p>
          <a:p>
            <a:pPr algn="just" lvl="0">
              <a:lnSpc>
                <a:spcPct val="131970"/>
              </a:lnSpc>
            </a:pPr>
            <a:r>
              <a:rPr lang="ko-KR" sz="5000" b="false" i="false" u="none" strike="noStrike">
                <a:solidFill>
                  <a:srgbClr val="5F5D8F"/>
                </a:solidFill>
                <a:ea typeface="Gong Gothic Medium"/>
              </a:rPr>
              <a:t>실시간</a:t>
            </a:r>
            <a:r>
              <a:rPr lang="en-US" sz="5000" b="fals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5000" b="false" i="false" u="none" strike="noStrike">
                <a:solidFill>
                  <a:srgbClr val="5F5D8F"/>
                </a:solidFill>
                <a:ea typeface="Gong Gothic Medium"/>
              </a:rPr>
              <a:t>탐지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08200" y="6146800"/>
            <a:ext cx="3568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5F5D8F"/>
                </a:solidFill>
                <a:latin typeface="Pretendard Bold"/>
              </a:rPr>
              <a:t>03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32900" y="5816600"/>
            <a:ext cx="7607300" cy="2806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486900" y="6350000"/>
            <a:ext cx="368300" cy="38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9537700" y="7061200"/>
            <a:ext cx="6997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1970"/>
              </a:lnSpc>
            </a:pPr>
            <a:r>
              <a:rPr lang="ko-KR" sz="5000" b="false" i="false" u="none" strike="noStrike">
                <a:solidFill>
                  <a:srgbClr val="5F5D8F"/>
                </a:solidFill>
                <a:ea typeface="Gong Gothic Medium"/>
              </a:rPr>
              <a:t>결론</a:t>
            </a:r>
            <a:r>
              <a:rPr lang="en-US" sz="5000" b="fals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5000" b="false" i="false" u="none" strike="noStrike">
                <a:solidFill>
                  <a:srgbClr val="5F5D8F"/>
                </a:solidFill>
                <a:ea typeface="Gong Gothic Medium"/>
              </a:rPr>
              <a:t>및</a:t>
            </a:r>
            <a:r>
              <a:rPr lang="en-US" sz="5000" b="fals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5000" b="false" i="false" u="none" strike="noStrike">
                <a:solidFill>
                  <a:srgbClr val="5F5D8F"/>
                </a:solidFill>
                <a:ea typeface="Gong Gothic Medium"/>
              </a:rPr>
              <a:t>논문</a:t>
            </a:r>
            <a:r>
              <a:rPr lang="en-US" sz="5000" b="fals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5000" b="false" i="false" u="none" strike="noStrike">
                <a:solidFill>
                  <a:srgbClr val="5F5D8F"/>
                </a:solidFill>
                <a:ea typeface="Gong Gothic Medium"/>
              </a:rPr>
              <a:t>요약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93300" y="6121400"/>
            <a:ext cx="596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5F5D8F"/>
                </a:solidFill>
                <a:latin typeface="Pretendard Bold"/>
              </a:rPr>
              <a:t>04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97100" y="1943100"/>
            <a:ext cx="5791200" cy="38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85900" y="1714500"/>
            <a:ext cx="673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5F5D8F"/>
                </a:solidFill>
                <a:latin typeface="Gong Gothic Medium"/>
              </a:rPr>
              <a:t>03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723900"/>
            <a:ext cx="17094200" cy="8826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7100" y="1943100"/>
            <a:ext cx="6032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98600" y="3048000"/>
            <a:ext cx="7175500" cy="4914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0" y="4216400"/>
            <a:ext cx="8509000" cy="2590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85900" y="1714500"/>
            <a:ext cx="673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5F5D8F"/>
                </a:solidFill>
                <a:latin typeface="Gong Gothic Medium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5700" y="7683500"/>
            <a:ext cx="16294100" cy="1155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true" i="false" u="none" strike="noStrike">
                <a:solidFill>
                  <a:srgbClr val="3A4CA8"/>
                </a:solidFill>
                <a:latin typeface="Gong Gothic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500" b="true" i="false" u="none" strike="noStrike">
                <a:solidFill>
                  <a:srgbClr val="3A4CA8"/>
                </a:solidFill>
                <a:ea typeface="Gong Gothic Light"/>
              </a:rPr>
              <a:t>이</a:t>
            </a:r>
            <a:r>
              <a:rPr lang="en-US" sz="35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500" b="true" i="false" u="none" strike="noStrike">
                <a:solidFill>
                  <a:srgbClr val="3A4CA8"/>
                </a:solidFill>
                <a:ea typeface="Gong Gothic Light"/>
              </a:rPr>
              <a:t>결과는</a:t>
            </a:r>
            <a:r>
              <a:rPr lang="en-US" sz="3500" b="true" i="false" u="none" strike="noStrike">
                <a:solidFill>
                  <a:srgbClr val="3A4CA8"/>
                </a:solidFill>
                <a:latin typeface="Gong Gothic Light"/>
              </a:rPr>
              <a:t> YOLO</a:t>
            </a:r>
            <a:r>
              <a:rPr lang="ko-KR" sz="3500" b="true" i="false" u="none" strike="noStrike">
                <a:solidFill>
                  <a:srgbClr val="3A4CA8"/>
                </a:solidFill>
                <a:ea typeface="Gong Gothic Light"/>
              </a:rPr>
              <a:t>가</a:t>
            </a:r>
            <a:r>
              <a:rPr lang="en-US" sz="35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500" b="true" i="false" u="none" strike="noStrike">
                <a:solidFill>
                  <a:srgbClr val="FC5230"/>
                </a:solidFill>
                <a:ea typeface="Gong Gothic Light"/>
              </a:rPr>
              <a:t>다른</a:t>
            </a:r>
            <a:r>
              <a:rPr lang="en-US" sz="35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500" b="true" i="false" u="none" strike="noStrike">
                <a:solidFill>
                  <a:srgbClr val="FC5230"/>
                </a:solidFill>
                <a:ea typeface="Gong Gothic Light"/>
              </a:rPr>
              <a:t>모델의</a:t>
            </a:r>
            <a:r>
              <a:rPr lang="en-US" sz="35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500" b="true" i="false" u="none" strike="noStrike">
                <a:solidFill>
                  <a:srgbClr val="FC5230"/>
                </a:solidFill>
                <a:ea typeface="Gong Gothic Light"/>
              </a:rPr>
              <a:t>오류를</a:t>
            </a:r>
            <a:r>
              <a:rPr lang="en-US" sz="35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500" b="true" i="false" u="none" strike="noStrike">
                <a:solidFill>
                  <a:srgbClr val="FC5230"/>
                </a:solidFill>
                <a:ea typeface="Gong Gothic Light"/>
              </a:rPr>
              <a:t>보완해주는</a:t>
            </a:r>
            <a:r>
              <a:rPr lang="en-US" sz="35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500" b="true" i="false" u="none" strike="noStrike">
                <a:solidFill>
                  <a:srgbClr val="FC5230"/>
                </a:solidFill>
                <a:ea typeface="Gong Gothic Light"/>
              </a:rPr>
              <a:t>역할</a:t>
            </a:r>
            <a:r>
              <a:rPr lang="ko-KR" sz="3500" b="true" i="false" u="none" strike="noStrike">
                <a:solidFill>
                  <a:srgbClr val="3A4CA8"/>
                </a:solidFill>
                <a:ea typeface="Gong Gothic Light"/>
              </a:rPr>
              <a:t>로도</a:t>
            </a:r>
            <a:r>
              <a:rPr lang="en-US" sz="35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500" b="true" i="false" u="none" strike="noStrike">
                <a:solidFill>
                  <a:srgbClr val="3A4CA8"/>
                </a:solidFill>
                <a:ea typeface="Gong Gothic Light"/>
              </a:rPr>
              <a:t>매우</a:t>
            </a:r>
            <a:r>
              <a:rPr lang="en-US" sz="35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500" b="true" i="false" u="none" strike="noStrike">
                <a:solidFill>
                  <a:srgbClr val="3A4CA8"/>
                </a:solidFill>
                <a:ea typeface="Gong Gothic Light"/>
              </a:rPr>
              <a:t>뛰어나다는</a:t>
            </a:r>
            <a:r>
              <a:rPr lang="en-US" sz="35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500" b="true" i="false" u="none" strike="noStrike">
                <a:solidFill>
                  <a:srgbClr val="3A4CA8"/>
                </a:solidFill>
                <a:ea typeface="Gong Gothic Light"/>
              </a:rPr>
              <a:t>걸</a:t>
            </a:r>
            <a:r>
              <a:rPr lang="en-US" sz="35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500" b="true" i="false" u="none" strike="noStrike">
                <a:solidFill>
                  <a:srgbClr val="3A4CA8"/>
                </a:solidFill>
                <a:ea typeface="Gong Gothic Light"/>
              </a:rPr>
              <a:t>보여줌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07300" y="1447800"/>
            <a:ext cx="92837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5800" b="false" i="false" u="none" strike="noStrike">
                <a:solidFill>
                  <a:srgbClr val="5F5D8F"/>
                </a:solidFill>
                <a:latin typeface="Gong Gothic Medium"/>
              </a:rPr>
              <a:t>YOLO + Fast R-CNN 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723900"/>
            <a:ext cx="17094200" cy="8826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7100" y="1943100"/>
            <a:ext cx="6032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2921000"/>
            <a:ext cx="10287000" cy="5194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85900" y="1714500"/>
            <a:ext cx="673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5F5D8F"/>
                </a:solidFill>
                <a:latin typeface="Gong Gothic Medium"/>
              </a:rPr>
              <a:t>05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07300" y="1447800"/>
            <a:ext cx="92837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5800" b="false" i="false" u="none" strike="noStrike">
                <a:solidFill>
                  <a:srgbClr val="5F5D8F"/>
                </a:solidFill>
                <a:ea typeface="Gong Gothic Medium"/>
              </a:rPr>
              <a:t>실시간</a:t>
            </a:r>
            <a:r>
              <a:rPr lang="en-US" sz="5800" b="fals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5800" b="false" i="false" u="none" strike="noStrike">
                <a:solidFill>
                  <a:srgbClr val="5F5D8F"/>
                </a:solidFill>
                <a:ea typeface="Gong Gothic Medium"/>
              </a:rPr>
              <a:t>탐지</a:t>
            </a:r>
            <a:r>
              <a:rPr lang="en-US" sz="5800" b="fals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5800" b="false" i="false" u="none" strike="noStrike">
                <a:solidFill>
                  <a:srgbClr val="5F5D8F"/>
                </a:solidFill>
                <a:ea typeface="Gong Gothic Medium"/>
              </a:rPr>
              <a:t>성능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45900" y="4394200"/>
            <a:ext cx="5880100" cy="2286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true" i="false" u="none" strike="noStrike">
                <a:solidFill>
                  <a:srgbClr val="3A4CA8"/>
                </a:solidFill>
                <a:ea typeface="Gong Gothic Light"/>
              </a:rPr>
              <a:t>자율주행</a:t>
            </a:r>
            <a:r>
              <a:rPr lang="en-US" sz="5000" b="true" i="false" u="none" strike="noStrike">
                <a:solidFill>
                  <a:srgbClr val="3A4CA8"/>
                </a:solidFill>
                <a:latin typeface="Gong Gothic Light"/>
              </a:rPr>
              <a:t>, </a:t>
            </a:r>
            <a:r>
              <a:rPr lang="ko-KR" sz="5000" b="true" i="false" u="none" strike="noStrike">
                <a:solidFill>
                  <a:srgbClr val="3A4CA8"/>
                </a:solidFill>
                <a:ea typeface="Gong Gothic Light"/>
              </a:rPr>
              <a:t>드론같은</a:t>
            </a:r>
            <a:r>
              <a:rPr lang="en-US" sz="5000" b="true" i="false" u="none" strike="noStrike">
                <a:solidFill>
                  <a:srgbClr val="3A4CA8"/>
                </a:solidFill>
                <a:latin typeface="Gong Gothic Light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5000" b="true" i="false" u="none" strike="noStrike">
                <a:solidFill>
                  <a:srgbClr val="FC5230"/>
                </a:solidFill>
                <a:ea typeface="Gong Gothic Light"/>
              </a:rPr>
              <a:t>실제</a:t>
            </a:r>
            <a:r>
              <a:rPr lang="en-US" sz="5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5000" b="true" i="false" u="none" strike="noStrike">
                <a:solidFill>
                  <a:srgbClr val="FC5230"/>
                </a:solidFill>
                <a:ea typeface="Gong Gothic Light"/>
              </a:rPr>
              <a:t>응용</a:t>
            </a:r>
            <a:r>
              <a:rPr lang="en-US" sz="5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5000" b="true" i="false" u="none" strike="noStrike">
                <a:solidFill>
                  <a:srgbClr val="FC5230"/>
                </a:solidFill>
                <a:ea typeface="Gong Gothic Light"/>
              </a:rPr>
              <a:t>환경</a:t>
            </a:r>
            <a:r>
              <a:rPr lang="ko-KR" sz="5000" b="true" i="false" u="none" strike="noStrike">
                <a:solidFill>
                  <a:srgbClr val="3A4CA8"/>
                </a:solidFill>
                <a:ea typeface="Gong Gothic Light"/>
              </a:rPr>
              <a:t>에서도</a:t>
            </a:r>
            <a:r>
              <a:rPr lang="en-US" sz="5000" b="true" i="false" u="none" strike="noStrike">
                <a:solidFill>
                  <a:srgbClr val="3A4CA8"/>
                </a:solidFill>
                <a:latin typeface="Gong Gothic Light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5000" b="true" i="false" u="none" strike="noStrike">
                <a:solidFill>
                  <a:srgbClr val="3A4CA8"/>
                </a:solidFill>
                <a:ea typeface="Gong Gothic Light"/>
              </a:rPr>
              <a:t>매우</a:t>
            </a:r>
            <a:r>
              <a:rPr lang="en-US" sz="50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5000" b="true" i="false" u="none" strike="noStrike">
                <a:solidFill>
                  <a:srgbClr val="FC5230"/>
                </a:solidFill>
                <a:ea typeface="Gong Gothic Light"/>
              </a:rPr>
              <a:t>실용적</a:t>
            </a:r>
            <a:r>
              <a:rPr lang="ko-KR" sz="5000" b="true" i="false" u="none" strike="noStrike">
                <a:solidFill>
                  <a:srgbClr val="3A4CA8"/>
                </a:solidFill>
                <a:ea typeface="Gong Gothic Light"/>
              </a:rPr>
              <a:t>인</a:t>
            </a:r>
            <a:r>
              <a:rPr lang="en-US" sz="50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5000" b="true" i="false" u="none" strike="noStrike">
                <a:solidFill>
                  <a:srgbClr val="3A4CA8"/>
                </a:solidFill>
                <a:ea typeface="Gong Gothic Light"/>
              </a:rPr>
              <a:t>모델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723900"/>
            <a:ext cx="17094200" cy="8826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7100" y="1943100"/>
            <a:ext cx="6032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54200" y="2146300"/>
            <a:ext cx="14770100" cy="665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432300" y="5791200"/>
            <a:ext cx="1092200" cy="774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432300" y="3098800"/>
            <a:ext cx="1092200" cy="774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85900" y="1714500"/>
            <a:ext cx="673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5F5D8F"/>
                </a:solidFill>
                <a:latin typeface="Gong Gothic Medium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07300" y="1447800"/>
            <a:ext cx="92837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5800" b="false" i="false" u="none" strike="noStrike">
                <a:solidFill>
                  <a:srgbClr val="5F5D8F"/>
                </a:solidFill>
                <a:latin typeface="Gong Gothic Medium"/>
              </a:rPr>
              <a:t>YOLO, </a:t>
            </a:r>
            <a:r>
              <a:rPr lang="ko-KR" sz="5800" b="false" i="false" u="none" strike="noStrike">
                <a:solidFill>
                  <a:srgbClr val="5F5D8F"/>
                </a:solidFill>
                <a:ea typeface="Gong Gothic Medium"/>
              </a:rPr>
              <a:t>왜</a:t>
            </a:r>
            <a:r>
              <a:rPr lang="en-US" sz="5800" b="fals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5800" b="false" i="false" u="none" strike="noStrike">
                <a:solidFill>
                  <a:srgbClr val="5F5D8F"/>
                </a:solidFill>
                <a:ea typeface="Gong Gothic Medium"/>
              </a:rPr>
              <a:t>중요한가</a:t>
            </a:r>
            <a:r>
              <a:rPr lang="en-US" sz="5800" b="false" i="false" u="none" strike="noStrike">
                <a:solidFill>
                  <a:srgbClr val="5F5D8F"/>
                </a:solidFill>
                <a:latin typeface="Gong Gothic Medium"/>
              </a:rPr>
              <a:t>? 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723900"/>
            <a:ext cx="17094200" cy="8826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7100" y="1943100"/>
            <a:ext cx="6032500" cy="38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85900" y="1714500"/>
            <a:ext cx="673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5F5D8F"/>
                </a:solidFill>
                <a:latin typeface="Gong Gothic Medium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07300" y="1447800"/>
            <a:ext cx="92837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5800" b="false" i="false" u="none" strike="noStrike">
                <a:solidFill>
                  <a:srgbClr val="5F5D8F"/>
                </a:solidFill>
                <a:latin typeface="Gong Gothic Medium"/>
              </a:rPr>
              <a:t>YOLO </a:t>
            </a:r>
            <a:r>
              <a:rPr lang="ko-KR" sz="5800" b="false" i="false" u="none" strike="noStrike">
                <a:solidFill>
                  <a:srgbClr val="5F5D8F"/>
                </a:solidFill>
                <a:ea typeface="Gong Gothic Medium"/>
              </a:rPr>
              <a:t>핵심</a:t>
            </a:r>
            <a:r>
              <a:rPr lang="en-US" sz="5800" b="false" i="false" u="none" strike="noStrike">
                <a:solidFill>
                  <a:srgbClr val="5F5D8F"/>
                </a:solidFill>
                <a:latin typeface="Gong Gothic Medium"/>
              </a:rPr>
              <a:t>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90700" y="3162300"/>
            <a:ext cx="14846300" cy="5168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3A4CA8"/>
                </a:solidFill>
                <a:latin typeface="Gong Gothic Medium"/>
              </a:rPr>
              <a:t>1. </a:t>
            </a:r>
            <a:r>
              <a:rPr lang="ko-KR" sz="3700" b="false" i="false" u="none" strike="noStrike">
                <a:solidFill>
                  <a:srgbClr val="3A4CA8"/>
                </a:solidFill>
                <a:ea typeface="Gong Gothic Medium"/>
              </a:rPr>
              <a:t>기존</a:t>
            </a:r>
            <a:r>
              <a:rPr lang="en-US" sz="3700" b="false" i="false" u="none" strike="noStrike">
                <a:solidFill>
                  <a:srgbClr val="3A4CA8"/>
                </a:solidFill>
                <a:latin typeface="Gong Gothic Medium"/>
              </a:rPr>
              <a:t> </a:t>
            </a:r>
            <a:r>
              <a:rPr lang="ko-KR" sz="3700" b="false" i="false" u="none" strike="noStrike">
                <a:solidFill>
                  <a:srgbClr val="3A4CA8"/>
                </a:solidFill>
                <a:ea typeface="Gong Gothic Medium"/>
              </a:rPr>
              <a:t>탐지</a:t>
            </a:r>
            <a:r>
              <a:rPr lang="en-US" sz="3700" b="false" i="false" u="none" strike="noStrike">
                <a:solidFill>
                  <a:srgbClr val="3A4CA8"/>
                </a:solidFill>
                <a:latin typeface="Gong Gothic Medium"/>
              </a:rPr>
              <a:t> </a:t>
            </a:r>
            <a:r>
              <a:rPr lang="ko-KR" sz="3700" b="false" i="false" u="none" strike="noStrike">
                <a:solidFill>
                  <a:srgbClr val="3A4CA8"/>
                </a:solidFill>
                <a:ea typeface="Gong Gothic Medium"/>
              </a:rPr>
              <a:t>방식의</a:t>
            </a:r>
            <a:r>
              <a:rPr lang="en-US" sz="3700" b="false" i="false" u="none" strike="noStrike">
                <a:solidFill>
                  <a:srgbClr val="3A4CA8"/>
                </a:solidFill>
                <a:latin typeface="Gong Gothic Medium"/>
              </a:rPr>
              <a:t> </a:t>
            </a:r>
            <a:r>
              <a:rPr lang="ko-KR" sz="3700" b="false" i="false" u="none" strike="noStrike">
                <a:solidFill>
                  <a:srgbClr val="FC5230"/>
                </a:solidFill>
                <a:ea typeface="Gong Gothic Medium"/>
              </a:rPr>
              <a:t>복잡한</a:t>
            </a:r>
            <a:r>
              <a:rPr lang="en-US" sz="3700" b="false" i="false" u="none" strike="noStrike">
                <a:solidFill>
                  <a:srgbClr val="FC5230"/>
                </a:solidFill>
                <a:latin typeface="Gong Gothic Medium"/>
              </a:rPr>
              <a:t> </a:t>
            </a:r>
            <a:r>
              <a:rPr lang="ko-KR" sz="3700" b="false" i="false" u="none" strike="noStrike">
                <a:solidFill>
                  <a:srgbClr val="FC5230"/>
                </a:solidFill>
                <a:ea typeface="Gong Gothic Medium"/>
              </a:rPr>
              <a:t>파이프라인</a:t>
            </a:r>
            <a:r>
              <a:rPr lang="en-US" sz="3700" b="false" i="false" u="none" strike="noStrike">
                <a:solidFill>
                  <a:srgbClr val="FC5230"/>
                </a:solidFill>
                <a:latin typeface="Gong Gothic Medium"/>
              </a:rPr>
              <a:t> </a:t>
            </a:r>
            <a:r>
              <a:rPr lang="ko-KR" sz="3700" b="false" i="false" u="none" strike="noStrike">
                <a:solidFill>
                  <a:srgbClr val="FC5230"/>
                </a:solidFill>
                <a:ea typeface="Gong Gothic Medium"/>
              </a:rPr>
              <a:t>제거</a:t>
            </a:r>
          </a:p>
          <a:p>
            <a:pPr algn="l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3A4CA8"/>
                </a:solidFill>
                <a:latin typeface="Gong Gothic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3A4CA8"/>
                </a:solidFill>
                <a:latin typeface="Gong Gothic Medium"/>
              </a:rPr>
              <a:t>2. </a:t>
            </a:r>
            <a:r>
              <a:rPr lang="ko-KR" sz="3700" b="false" i="false" u="none" strike="noStrike">
                <a:solidFill>
                  <a:srgbClr val="3A4CA8"/>
                </a:solidFill>
                <a:ea typeface="Gong Gothic Medium"/>
              </a:rPr>
              <a:t>단일</a:t>
            </a:r>
            <a:r>
              <a:rPr lang="en-US" sz="3700" b="false" i="false" u="none" strike="noStrike">
                <a:solidFill>
                  <a:srgbClr val="3A4CA8"/>
                </a:solidFill>
                <a:latin typeface="Gong Gothic Medium"/>
              </a:rPr>
              <a:t> CNN</a:t>
            </a:r>
            <a:r>
              <a:rPr lang="ko-KR" sz="3700" b="false" i="false" u="none" strike="noStrike">
                <a:solidFill>
                  <a:srgbClr val="3A4CA8"/>
                </a:solidFill>
                <a:ea typeface="Gong Gothic Medium"/>
              </a:rPr>
              <a:t>으로</a:t>
            </a:r>
            <a:r>
              <a:rPr lang="en-US" sz="3700" b="false" i="false" u="none" strike="noStrike">
                <a:solidFill>
                  <a:srgbClr val="3A4CA8"/>
                </a:solidFill>
                <a:latin typeface="Gong Gothic Medium"/>
              </a:rPr>
              <a:t> </a:t>
            </a:r>
            <a:r>
              <a:rPr lang="en-US" sz="3700" b="false" i="false" u="none" strike="noStrike">
                <a:solidFill>
                  <a:srgbClr val="FC5230"/>
                </a:solidFill>
                <a:latin typeface="Gong Gothic Medium"/>
              </a:rPr>
              <a:t>end-to-end </a:t>
            </a:r>
            <a:r>
              <a:rPr lang="ko-KR" sz="3700" b="false" i="false" u="none" strike="noStrike">
                <a:solidFill>
                  <a:srgbClr val="FC5230"/>
                </a:solidFill>
                <a:ea typeface="Gong Gothic Medium"/>
              </a:rPr>
              <a:t>객체</a:t>
            </a:r>
            <a:r>
              <a:rPr lang="en-US" sz="3700" b="false" i="false" u="none" strike="noStrike">
                <a:solidFill>
                  <a:srgbClr val="FC5230"/>
                </a:solidFill>
                <a:latin typeface="Gong Gothic Medium"/>
              </a:rPr>
              <a:t> </a:t>
            </a:r>
            <a:r>
              <a:rPr lang="ko-KR" sz="3700" b="false" i="false" u="none" strike="noStrike">
                <a:solidFill>
                  <a:srgbClr val="FC5230"/>
                </a:solidFill>
                <a:ea typeface="Gong Gothic Medium"/>
              </a:rPr>
              <a:t>탐지</a:t>
            </a:r>
            <a:r>
              <a:rPr lang="en-US" sz="3700" b="false" i="false" u="none" strike="noStrike">
                <a:solidFill>
                  <a:srgbClr val="3A4CA8"/>
                </a:solidFill>
                <a:latin typeface="Gong Gothic Medium"/>
              </a:rPr>
              <a:t> </a:t>
            </a:r>
            <a:r>
              <a:rPr lang="ko-KR" sz="3700" b="false" i="false" u="none" strike="noStrike">
                <a:solidFill>
                  <a:srgbClr val="3A4CA8"/>
                </a:solidFill>
                <a:ea typeface="Gong Gothic Medium"/>
              </a:rPr>
              <a:t>가능</a:t>
            </a:r>
          </a:p>
          <a:p>
            <a:pPr algn="l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3A4CA8"/>
                </a:solidFill>
                <a:latin typeface="Gong Gothic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3A4CA8"/>
                </a:solidFill>
                <a:latin typeface="Gong Gothic Medium"/>
              </a:rPr>
              <a:t>3. </a:t>
            </a:r>
            <a:r>
              <a:rPr lang="ko-KR" sz="3700" b="false" i="false" u="none" strike="noStrike">
                <a:solidFill>
                  <a:srgbClr val="FC5230"/>
                </a:solidFill>
                <a:ea typeface="Gong Gothic Medium"/>
              </a:rPr>
              <a:t>속도</a:t>
            </a:r>
            <a:r>
              <a:rPr lang="en-US" sz="3700" b="false" i="false" u="none" strike="noStrike">
                <a:solidFill>
                  <a:srgbClr val="FC5230"/>
                </a:solidFill>
                <a:latin typeface="Gong Gothic Medium"/>
              </a:rPr>
              <a:t>, </a:t>
            </a:r>
            <a:r>
              <a:rPr lang="ko-KR" sz="3700" b="false" i="false" u="none" strike="noStrike">
                <a:solidFill>
                  <a:srgbClr val="FC5230"/>
                </a:solidFill>
                <a:ea typeface="Gong Gothic Medium"/>
              </a:rPr>
              <a:t>정확도</a:t>
            </a:r>
            <a:r>
              <a:rPr lang="en-US" sz="3700" b="false" i="false" u="none" strike="noStrike">
                <a:solidFill>
                  <a:srgbClr val="FC5230"/>
                </a:solidFill>
                <a:latin typeface="Gong Gothic Medium"/>
              </a:rPr>
              <a:t>, </a:t>
            </a:r>
            <a:r>
              <a:rPr lang="ko-KR" sz="3700" b="false" i="false" u="none" strike="noStrike">
                <a:solidFill>
                  <a:srgbClr val="FC5230"/>
                </a:solidFill>
                <a:ea typeface="Gong Gothic Medium"/>
              </a:rPr>
              <a:t>구조적</a:t>
            </a:r>
            <a:r>
              <a:rPr lang="en-US" sz="3700" b="false" i="false" u="none" strike="noStrike">
                <a:solidFill>
                  <a:srgbClr val="FC5230"/>
                </a:solidFill>
                <a:latin typeface="Gong Gothic Medium"/>
              </a:rPr>
              <a:t> </a:t>
            </a:r>
            <a:r>
              <a:rPr lang="ko-KR" sz="3700" b="false" i="false" u="none" strike="noStrike">
                <a:solidFill>
                  <a:srgbClr val="FC5230"/>
                </a:solidFill>
                <a:ea typeface="Gong Gothic Medium"/>
              </a:rPr>
              <a:t>단순성</a:t>
            </a:r>
            <a:r>
              <a:rPr lang="en-US" sz="3700" b="false" i="false" u="none" strike="noStrike">
                <a:solidFill>
                  <a:srgbClr val="FC5230"/>
                </a:solidFill>
                <a:latin typeface="Gong Gothic Medium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3A4CA8"/>
                </a:solidFill>
                <a:latin typeface="Gong Gothic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3A4CA8"/>
                </a:solidFill>
                <a:latin typeface="Gong Gothic Medium"/>
              </a:rPr>
              <a:t>4. </a:t>
            </a:r>
            <a:r>
              <a:rPr lang="ko-KR" sz="3700" b="false" i="false" u="none" strike="noStrike">
                <a:solidFill>
                  <a:srgbClr val="FC5230"/>
                </a:solidFill>
                <a:ea typeface="Gong Gothic Medium"/>
              </a:rPr>
              <a:t>실시간</a:t>
            </a:r>
            <a:r>
              <a:rPr lang="en-US" sz="3700" b="false" i="false" u="none" strike="noStrike">
                <a:solidFill>
                  <a:srgbClr val="3A4CA8"/>
                </a:solidFill>
                <a:latin typeface="Gong Gothic Medium"/>
              </a:rPr>
              <a:t> </a:t>
            </a:r>
            <a:r>
              <a:rPr lang="ko-KR" sz="3700" b="false" i="false" u="none" strike="noStrike">
                <a:solidFill>
                  <a:srgbClr val="3A4CA8"/>
                </a:solidFill>
                <a:ea typeface="Gong Gothic Medium"/>
              </a:rPr>
              <a:t>환경에서도</a:t>
            </a:r>
            <a:r>
              <a:rPr lang="en-US" sz="3700" b="false" i="false" u="none" strike="noStrike">
                <a:solidFill>
                  <a:srgbClr val="3A4CA8"/>
                </a:solidFill>
                <a:latin typeface="Gong Gothic Medium"/>
              </a:rPr>
              <a:t> </a:t>
            </a:r>
            <a:r>
              <a:rPr lang="ko-KR" sz="3700" b="false" i="false" u="none" strike="noStrike">
                <a:solidFill>
                  <a:srgbClr val="3A4CA8"/>
                </a:solidFill>
                <a:ea typeface="Gong Gothic Medium"/>
              </a:rPr>
              <a:t>안정적</a:t>
            </a:r>
          </a:p>
          <a:p>
            <a:pPr algn="l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3A4CA8"/>
                </a:solidFill>
                <a:latin typeface="Gong Gothic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3A4CA8"/>
                </a:solidFill>
                <a:latin typeface="Gong Gothic Medium"/>
              </a:rPr>
              <a:t>5. </a:t>
            </a:r>
            <a:r>
              <a:rPr lang="ko-KR" sz="3700" b="false" i="false" u="none" strike="noStrike">
                <a:solidFill>
                  <a:srgbClr val="FC5230"/>
                </a:solidFill>
                <a:ea typeface="Gong Gothic Medium"/>
              </a:rPr>
              <a:t>다른</a:t>
            </a:r>
            <a:r>
              <a:rPr lang="en-US" sz="3700" b="false" i="false" u="none" strike="noStrike">
                <a:solidFill>
                  <a:srgbClr val="FC5230"/>
                </a:solidFill>
                <a:latin typeface="Gong Gothic Medium"/>
              </a:rPr>
              <a:t> </a:t>
            </a:r>
            <a:r>
              <a:rPr lang="ko-KR" sz="3700" b="false" i="false" u="none" strike="noStrike">
                <a:solidFill>
                  <a:srgbClr val="FC5230"/>
                </a:solidFill>
                <a:ea typeface="Gong Gothic Medium"/>
              </a:rPr>
              <a:t>모델과의</a:t>
            </a:r>
            <a:r>
              <a:rPr lang="en-US" sz="3700" b="false" i="false" u="none" strike="noStrike">
                <a:solidFill>
                  <a:srgbClr val="FC5230"/>
                </a:solidFill>
                <a:latin typeface="Gong Gothic Medium"/>
              </a:rPr>
              <a:t> </a:t>
            </a:r>
            <a:r>
              <a:rPr lang="ko-KR" sz="3700" b="false" i="false" u="none" strike="noStrike">
                <a:solidFill>
                  <a:srgbClr val="FC5230"/>
                </a:solidFill>
                <a:ea typeface="Gong Gothic Medium"/>
              </a:rPr>
              <a:t>보완</a:t>
            </a:r>
            <a:r>
              <a:rPr lang="en-US" sz="3700" b="false" i="false" u="none" strike="noStrike">
                <a:solidFill>
                  <a:srgbClr val="FC5230"/>
                </a:solidFill>
                <a:latin typeface="Gong Gothic Medium"/>
              </a:rPr>
              <a:t> </a:t>
            </a:r>
            <a:r>
              <a:rPr lang="ko-KR" sz="3700" b="false" i="false" u="none" strike="noStrike">
                <a:solidFill>
                  <a:srgbClr val="FC5230"/>
                </a:solidFill>
                <a:ea typeface="Gong Gothic Medium"/>
              </a:rPr>
              <a:t>효과</a:t>
            </a:r>
            <a:r>
              <a:rPr lang="ko-KR" sz="3700" b="false" i="false" u="none" strike="noStrike">
                <a:solidFill>
                  <a:srgbClr val="3A4CA8"/>
                </a:solidFill>
                <a:ea typeface="Gong Gothic Medium"/>
              </a:rPr>
              <a:t>도</a:t>
            </a:r>
            <a:r>
              <a:rPr lang="en-US" sz="3700" b="false" i="false" u="none" strike="noStrike">
                <a:solidFill>
                  <a:srgbClr val="3A4CA8"/>
                </a:solidFill>
                <a:latin typeface="Gong Gothic Medium"/>
              </a:rPr>
              <a:t> </a:t>
            </a:r>
            <a:r>
              <a:rPr lang="ko-KR" sz="3700" b="false" i="false" u="none" strike="noStrike">
                <a:solidFill>
                  <a:srgbClr val="3A4CA8"/>
                </a:solidFill>
                <a:ea typeface="Gong Gothic Medium"/>
              </a:rPr>
              <a:t>뛰어남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723900"/>
            <a:ext cx="17094200" cy="8826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600700" y="2857500"/>
            <a:ext cx="7086600" cy="596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159500" y="2705100"/>
            <a:ext cx="65151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300" b="false" i="false" u="none" strike="noStrike">
                <a:solidFill>
                  <a:srgbClr val="5F5D8F"/>
                </a:solidFill>
                <a:latin typeface="Gong Gothic Light"/>
              </a:rPr>
              <a:t>YOLO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48200" y="4787900"/>
            <a:ext cx="9525000" cy="2540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4300" b="false" i="false" u="none" strike="noStrike">
                <a:solidFill>
                  <a:srgbClr val="5F5D8F"/>
                </a:solidFill>
                <a:ea typeface="Gong Gothic Medium"/>
              </a:rPr>
              <a:t>감사합니다</a:t>
            </a:r>
            <a:r>
              <a:rPr lang="en-US" sz="14300" b="false" i="false" u="none" strike="noStrike">
                <a:solidFill>
                  <a:srgbClr val="5F5D8F"/>
                </a:solidFill>
                <a:latin typeface="Gong Gothic Medium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723900"/>
            <a:ext cx="17094200" cy="8826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7100" y="1943100"/>
            <a:ext cx="6032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28800" y="3302000"/>
            <a:ext cx="13843000" cy="519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22900" y="2565400"/>
            <a:ext cx="9677400" cy="723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28800" y="2578100"/>
            <a:ext cx="3594100" cy="723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85900" y="1714500"/>
            <a:ext cx="673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5F5D8F"/>
                </a:solidFill>
                <a:latin typeface="Gong Gothic Medium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97200" y="2514600"/>
            <a:ext cx="12827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3A4CA8"/>
                </a:solidFill>
                <a:ea typeface="Noto Sans CJK KR Medium"/>
              </a:rPr>
              <a:t>용어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74200" y="2463800"/>
            <a:ext cx="12827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3A4CA8"/>
                </a:solidFill>
                <a:ea typeface="Noto Sans CJK KR Medium"/>
              </a:rPr>
              <a:t>설명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80900" y="1447800"/>
            <a:ext cx="46101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5800" b="false" i="false" u="none" strike="noStrike">
                <a:solidFill>
                  <a:srgbClr val="5F5D8F"/>
                </a:solidFill>
                <a:ea typeface="Gong Gothic Medium"/>
              </a:rPr>
              <a:t>용어</a:t>
            </a:r>
            <a:r>
              <a:rPr lang="en-US" sz="5800" b="fals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5800" b="false" i="false" u="none" strike="noStrike">
                <a:solidFill>
                  <a:srgbClr val="5F5D8F"/>
                </a:solidFill>
                <a:ea typeface="Gong Gothic Medium"/>
              </a:rPr>
              <a:t>설명</a:t>
            </a:r>
            <a:r>
              <a:rPr lang="en-US" sz="5800" b="false" i="false" u="none" strike="noStrike">
                <a:solidFill>
                  <a:srgbClr val="5F5D8F"/>
                </a:solidFill>
                <a:latin typeface="Gong Gothic Medium"/>
              </a:rPr>
              <a:t> 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723900"/>
            <a:ext cx="17094200" cy="8826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7100" y="1943100"/>
            <a:ext cx="6032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7800" y="3606800"/>
            <a:ext cx="7366000" cy="410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" y="2971800"/>
            <a:ext cx="5118100" cy="3594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85900" y="1714500"/>
            <a:ext cx="673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5F5D8F"/>
                </a:solidFill>
                <a:latin typeface="Gong Gothic Medium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47200" y="3225800"/>
            <a:ext cx="8229600" cy="464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> - </a:t>
            </a:r>
            <a:r>
              <a:rPr lang="ko-KR" sz="3000" b="true" i="false" u="none" strike="noStrike">
                <a:solidFill>
                  <a:srgbClr val="3A4CA8"/>
                </a:solidFill>
                <a:ea typeface="Gong Gothic Light"/>
              </a:rPr>
              <a:t>보통은</a:t>
            </a: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3A4CA8"/>
                </a:solidFill>
                <a:ea typeface="Gong Gothic Light"/>
              </a:rPr>
              <a:t>이미지에서</a:t>
            </a: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3A4CA8"/>
                </a:solidFill>
                <a:ea typeface="Gong Gothic Light"/>
              </a:rPr>
              <a:t>먼저</a:t>
            </a: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3A4CA8"/>
                </a:solidFill>
                <a:ea typeface="Gong Gothic Light"/>
              </a:rPr>
              <a:t>특징</a:t>
            </a: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>(feature)</a:t>
            </a:r>
            <a:r>
              <a:rPr lang="ko-KR" sz="3000" b="true" i="false" u="none" strike="noStrike">
                <a:solidFill>
                  <a:srgbClr val="3A4CA8"/>
                </a:solidFill>
                <a:ea typeface="Gong Gothic Light"/>
              </a:rPr>
              <a:t>을</a:t>
            </a: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3A4CA8"/>
                </a:solidFill>
                <a:ea typeface="Gong Gothic Light"/>
              </a:rPr>
              <a:t>추출</a:t>
            </a:r>
          </a:p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>- </a:t>
            </a:r>
            <a:r>
              <a:rPr lang="ko-KR" sz="3000" b="true" i="false" u="none" strike="noStrike">
                <a:solidFill>
                  <a:srgbClr val="3A4CA8"/>
                </a:solidFill>
                <a:ea typeface="Gong Gothic Light"/>
              </a:rPr>
              <a:t>분류기</a:t>
            </a: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>(Classifier)</a:t>
            </a:r>
            <a:r>
              <a:rPr lang="ko-KR" sz="3000" b="true" i="false" u="none" strike="noStrike">
                <a:solidFill>
                  <a:srgbClr val="3A4CA8"/>
                </a:solidFill>
                <a:ea typeface="Gong Gothic Light"/>
              </a:rPr>
              <a:t>나</a:t>
            </a: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3A4CA8"/>
                </a:solidFill>
                <a:ea typeface="Gong Gothic Light"/>
              </a:rPr>
              <a:t>위치</a:t>
            </a: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3A4CA8"/>
                </a:solidFill>
                <a:ea typeface="Gong Gothic Light"/>
              </a:rPr>
              <a:t>예측기</a:t>
            </a: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>(Localizer)</a:t>
            </a:r>
            <a:r>
              <a:rPr lang="ko-KR" sz="3000" b="true" i="false" u="none" strike="noStrike">
                <a:solidFill>
                  <a:srgbClr val="3A4CA8"/>
                </a:solidFill>
                <a:ea typeface="Gong Gothic Light"/>
              </a:rPr>
              <a:t>를</a:t>
            </a: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3A4CA8"/>
                </a:solidFill>
                <a:ea typeface="Gong Gothic Light"/>
              </a:rPr>
              <a:t>따로</a:t>
            </a: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3A4CA8"/>
                </a:solidFill>
                <a:ea typeface="Gong Gothic Light"/>
              </a:rPr>
              <a:t>적용</a:t>
            </a:r>
          </a:p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>- </a:t>
            </a:r>
            <a:r>
              <a:rPr lang="ko-KR" sz="3000" b="true" i="false" u="none" strike="noStrike">
                <a:solidFill>
                  <a:srgbClr val="3A4CA8"/>
                </a:solidFill>
                <a:ea typeface="Gong Gothic Light"/>
              </a:rPr>
              <a:t>슬라이딩</a:t>
            </a: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3A4CA8"/>
                </a:solidFill>
                <a:ea typeface="Gong Gothic Light"/>
              </a:rPr>
              <a:t>윈도우</a:t>
            </a: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> or </a:t>
            </a:r>
            <a:r>
              <a:rPr lang="ko-KR" sz="3000" b="true" i="false" u="none" strike="noStrike">
                <a:solidFill>
                  <a:srgbClr val="3A4CA8"/>
                </a:solidFill>
                <a:ea typeface="Gong Gothic Light"/>
              </a:rPr>
              <a:t>후보</a:t>
            </a: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3A4CA8"/>
                </a:solidFill>
                <a:ea typeface="Gong Gothic Light"/>
              </a:rPr>
              <a:t>영역</a:t>
            </a: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>(Region Proposal) </a:t>
            </a:r>
            <a:r>
              <a:rPr lang="ko-KR" sz="3000" b="true" i="false" u="none" strike="noStrike">
                <a:solidFill>
                  <a:srgbClr val="3A4CA8"/>
                </a:solidFill>
                <a:ea typeface="Gong Gothic Light"/>
              </a:rPr>
              <a:t>방식</a:t>
            </a: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3A4CA8"/>
                </a:solidFill>
                <a:ea typeface="Gong Gothic Light"/>
              </a:rPr>
              <a:t>사용</a:t>
            </a:r>
          </a:p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>→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각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단계가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분리되어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있고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,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전체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구조가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복잡함</a:t>
            </a:r>
          </a:p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3A4CA8"/>
                </a:solidFill>
                <a:latin typeface="Gong Gothic Light"/>
              </a:rPr>
              <a:t/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80900" y="1447800"/>
            <a:ext cx="46101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5800" b="false" i="false" u="none" strike="noStrike">
                <a:solidFill>
                  <a:srgbClr val="5F5D8F"/>
                </a:solidFill>
                <a:ea typeface="Gong Gothic Medium"/>
              </a:rPr>
              <a:t>기존</a:t>
            </a:r>
            <a:r>
              <a:rPr lang="en-US" sz="5800" b="fals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5800" b="false" i="false" u="none" strike="noStrike">
                <a:solidFill>
                  <a:srgbClr val="5F5D8F"/>
                </a:solidFill>
                <a:ea typeface="Gong Gothic Medium"/>
              </a:rPr>
              <a:t>탐지</a:t>
            </a:r>
            <a:r>
              <a:rPr lang="en-US" sz="5800" b="fals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5800" b="false" i="false" u="none" strike="noStrike">
                <a:solidFill>
                  <a:srgbClr val="5F5D8F"/>
                </a:solidFill>
                <a:ea typeface="Gong Gothic Medium"/>
              </a:rPr>
              <a:t>방법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723900"/>
            <a:ext cx="17094200" cy="8826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7100" y="1943100"/>
            <a:ext cx="6032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59800" y="4470400"/>
            <a:ext cx="9004300" cy="191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3600" y="3378200"/>
            <a:ext cx="7366000" cy="4102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85900" y="1714500"/>
            <a:ext cx="673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5F5D8F"/>
                </a:solidFill>
                <a:latin typeface="Gong Gothic Medium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61200" y="1447800"/>
            <a:ext cx="98298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5800" b="false" i="false" u="none" strike="noStrike">
                <a:solidFill>
                  <a:srgbClr val="5F5D8F"/>
                </a:solidFill>
                <a:latin typeface="Gong Gothic Medium"/>
              </a:rPr>
              <a:t>YOLO vs DPM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67000" y="7848600"/>
            <a:ext cx="1483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YOLO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는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하나의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통합된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네트워크로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이루어져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있어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구조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단순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+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연산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효율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높음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! 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723900"/>
            <a:ext cx="17094200" cy="8826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7100" y="1943100"/>
            <a:ext cx="6032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28800" y="2870200"/>
            <a:ext cx="6172200" cy="5448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85900" y="1714500"/>
            <a:ext cx="673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5F5D8F"/>
                </a:solidFill>
                <a:latin typeface="Gong Gothic Medium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61200" y="1447800"/>
            <a:ext cx="98298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5800" b="false" i="false" u="none" strike="noStrike">
                <a:solidFill>
                  <a:srgbClr val="5F5D8F"/>
                </a:solidFill>
                <a:latin typeface="Gong Gothic Medium"/>
              </a:rPr>
              <a:t>YOLO vs R-CNN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79000" y="3479800"/>
            <a:ext cx="8445500" cy="426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5F5D8F"/>
                </a:solidFill>
                <a:latin typeface="Gong Gothic Light"/>
              </a:rPr>
              <a:t>- R-CNN</a:t>
            </a:r>
            <a:r>
              <a:rPr lang="ko-KR" sz="3000" b="true" i="false" u="none" strike="noStrike">
                <a:solidFill>
                  <a:srgbClr val="5F5D8F"/>
                </a:solidFill>
                <a:ea typeface="Gong Gothic Light"/>
              </a:rPr>
              <a:t>은</a:t>
            </a:r>
            <a:r>
              <a:rPr lang="en-US" sz="3000" b="true" i="false" u="none" strike="noStrike">
                <a:solidFill>
                  <a:srgbClr val="5F5D8F"/>
                </a:solidFill>
                <a:latin typeface="Gong Gothic Light"/>
              </a:rPr>
              <a:t> region proposal </a:t>
            </a:r>
            <a:r>
              <a:rPr lang="ko-KR" sz="3000" b="true" i="false" u="none" strike="noStrike">
                <a:solidFill>
                  <a:srgbClr val="5F5D8F"/>
                </a:solidFill>
                <a:ea typeface="Gong Gothic Light"/>
              </a:rPr>
              <a:t>생성</a:t>
            </a:r>
            <a:r>
              <a:rPr lang="en-US" sz="3000" b="true" i="false" u="none" strike="noStrike">
                <a:solidFill>
                  <a:srgbClr val="5F5D8F"/>
                </a:solidFill>
                <a:latin typeface="Gong Gothic Light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5F5D8F"/>
                </a:solidFill>
                <a:latin typeface="Gong Gothic Light"/>
              </a:rPr>
              <a:t>CNN  SVM  </a:t>
            </a:r>
            <a:r>
              <a:rPr lang="ko-KR" sz="3000" b="true" i="false" u="none" strike="noStrike">
                <a:solidFill>
                  <a:srgbClr val="5F5D8F"/>
                </a:solidFill>
                <a:ea typeface="Gong Gothic Light"/>
              </a:rPr>
              <a:t>박스</a:t>
            </a:r>
            <a:r>
              <a:rPr lang="en-US" sz="3000" b="true" i="false" u="none" strike="noStrike">
                <a:solidFill>
                  <a:srgbClr val="5F5D8F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5F5D8F"/>
                </a:solidFill>
                <a:ea typeface="Gong Gothic Light"/>
              </a:rPr>
              <a:t>보정</a:t>
            </a:r>
            <a:r>
              <a:rPr lang="en-US" sz="3000" b="true" i="false" u="none" strike="noStrike">
                <a:solidFill>
                  <a:srgbClr val="5F5D8F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5F5D8F"/>
                </a:solidFill>
                <a:ea typeface="Gong Gothic Light"/>
              </a:rPr>
              <a:t>등</a:t>
            </a:r>
            <a:r>
              <a:rPr lang="en-US" sz="3000" b="true" i="false" u="none" strike="noStrike">
                <a:solidFill>
                  <a:srgbClr val="5F5D8F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5F5D8F"/>
                </a:solidFill>
                <a:ea typeface="Gong Gothic Light"/>
              </a:rPr>
              <a:t>복잡</a:t>
            </a:r>
          </a:p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5F5D8F"/>
                </a:solidFill>
                <a:latin typeface="Gong Gothic Light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- YOLO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는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S×S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그리드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기반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예측으로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후보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박스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없이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바로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탐지</a:t>
            </a:r>
          </a:p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- YOLO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는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전체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네트워크가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통합되어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있고</a:t>
            </a:r>
          </a:p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 end-to-end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학습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Light"/>
              </a:rPr>
              <a:t>가능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723900"/>
            <a:ext cx="17094200" cy="8826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010400" y="1447800"/>
            <a:ext cx="98298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5800" b="false" i="false" u="none" strike="noStrike">
                <a:solidFill>
                  <a:srgbClr val="5F5D8F"/>
                </a:solidFill>
                <a:latin typeface="Gong Gothic Medium"/>
              </a:rPr>
              <a:t>YOLO vs </a:t>
            </a:r>
            <a:r>
              <a:rPr lang="ko-KR" sz="5800" b="false" i="false" u="none" strike="noStrike">
                <a:solidFill>
                  <a:srgbClr val="5F5D8F"/>
                </a:solidFill>
                <a:ea typeface="Gong Gothic Medium"/>
              </a:rPr>
              <a:t>기타</a:t>
            </a:r>
            <a:r>
              <a:rPr lang="en-US" sz="5800" b="fals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5800" b="false" i="false" u="none" strike="noStrike">
                <a:solidFill>
                  <a:srgbClr val="5F5D8F"/>
                </a:solidFill>
                <a:ea typeface="Gong Gothic Medium"/>
              </a:rPr>
              <a:t>탐지기들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90700" y="3416300"/>
            <a:ext cx="15392400" cy="4533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45250"/>
              </a:lnSpc>
            </a:pPr>
            <a:r>
              <a:rPr lang="en-US" sz="3000" b="true" i="false" u="none" strike="noStrike">
                <a:solidFill>
                  <a:srgbClr val="5F5D8F"/>
                </a:solidFill>
                <a:latin typeface="Gong Gothic Medium"/>
              </a:rPr>
              <a:t>- Fast/Faster R-CNN: region proposal </a:t>
            </a:r>
            <a:r>
              <a:rPr lang="ko-KR" sz="3000" b="true" i="false" u="none" strike="noStrike">
                <a:solidFill>
                  <a:srgbClr val="5F5D8F"/>
                </a:solidFill>
                <a:ea typeface="Gong Gothic Medium"/>
              </a:rPr>
              <a:t>구조</a:t>
            </a:r>
            <a:r>
              <a:rPr lang="en-US" sz="3000" b="tru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5F5D8F"/>
                </a:solidFill>
                <a:ea typeface="Gong Gothic Medium"/>
              </a:rPr>
              <a:t>개선했지만</a:t>
            </a:r>
            <a:r>
              <a:rPr lang="en-US" sz="3000" b="tru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5F5D8F"/>
                </a:solidFill>
                <a:ea typeface="Gong Gothic Medium"/>
              </a:rPr>
              <a:t>여전히</a:t>
            </a:r>
            <a:r>
              <a:rPr lang="en-US" sz="3000" b="tru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5F5D8F"/>
                </a:solidFill>
                <a:ea typeface="Gong Gothic Medium"/>
              </a:rPr>
              <a:t>느림</a:t>
            </a:r>
          </a:p>
          <a:p>
            <a:pPr algn="just" lvl="0">
              <a:lnSpc>
                <a:spcPct val="145250"/>
              </a:lnSpc>
            </a:pPr>
            <a:r>
              <a:rPr lang="en-US" sz="3000" b="true" i="false" u="none" strike="noStrike">
                <a:solidFill>
                  <a:srgbClr val="5F5D8F"/>
                </a:solidFill>
                <a:latin typeface="Gong Gothic Medium"/>
              </a:rPr>
              <a:t/>
            </a:r>
          </a:p>
          <a:p>
            <a:pPr algn="just" lvl="0">
              <a:lnSpc>
                <a:spcPct val="145250"/>
              </a:lnSpc>
            </a:pPr>
            <a:r>
              <a:rPr lang="en-US" sz="3000" b="true" i="false" u="none" strike="noStrike">
                <a:solidFill>
                  <a:srgbClr val="5F5D8F"/>
                </a:solidFill>
                <a:latin typeface="Gong Gothic Medium"/>
              </a:rPr>
              <a:t>- MultiBox: </a:t>
            </a:r>
            <a:r>
              <a:rPr lang="ko-KR" sz="3000" b="true" i="false" u="none" strike="noStrike">
                <a:solidFill>
                  <a:srgbClr val="5F5D8F"/>
                </a:solidFill>
                <a:ea typeface="Gong Gothic Medium"/>
              </a:rPr>
              <a:t>박스만</a:t>
            </a:r>
            <a:r>
              <a:rPr lang="en-US" sz="3000" b="tru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5F5D8F"/>
                </a:solidFill>
                <a:ea typeface="Gong Gothic Medium"/>
              </a:rPr>
              <a:t>예측</a:t>
            </a:r>
            <a:r>
              <a:rPr lang="en-US" sz="3000" b="tru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5F5D8F"/>
                </a:solidFill>
                <a:ea typeface="Gong Gothic Medium"/>
              </a:rPr>
              <a:t>가능</a:t>
            </a:r>
            <a:r>
              <a:rPr lang="en-US" sz="3000" b="true" i="false" u="none" strike="noStrike">
                <a:solidFill>
                  <a:srgbClr val="5F5D8F"/>
                </a:solidFill>
                <a:latin typeface="Gong Gothic Medium"/>
              </a:rPr>
              <a:t>, </a:t>
            </a:r>
            <a:r>
              <a:rPr lang="ko-KR" sz="3000" b="true" i="false" u="none" strike="noStrike">
                <a:solidFill>
                  <a:srgbClr val="5F5D8F"/>
                </a:solidFill>
                <a:ea typeface="Gong Gothic Medium"/>
              </a:rPr>
              <a:t>클래스</a:t>
            </a:r>
            <a:r>
              <a:rPr lang="en-US" sz="3000" b="tru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5F5D8F"/>
                </a:solidFill>
                <a:ea typeface="Gong Gothic Medium"/>
              </a:rPr>
              <a:t>예측은</a:t>
            </a:r>
            <a:r>
              <a:rPr lang="en-US" sz="3000" b="tru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5F5D8F"/>
                </a:solidFill>
                <a:ea typeface="Gong Gothic Medium"/>
              </a:rPr>
              <a:t>별도</a:t>
            </a:r>
            <a:r>
              <a:rPr lang="en-US" sz="3000" b="tru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5F5D8F"/>
                </a:solidFill>
                <a:ea typeface="Gong Gothic Medium"/>
              </a:rPr>
              <a:t>필요</a:t>
            </a:r>
          </a:p>
          <a:p>
            <a:pPr algn="just" lvl="0">
              <a:lnSpc>
                <a:spcPct val="145250"/>
              </a:lnSpc>
            </a:pPr>
            <a:r>
              <a:rPr lang="en-US" sz="3000" b="true" i="false" u="none" strike="noStrike">
                <a:solidFill>
                  <a:srgbClr val="5F5D8F"/>
                </a:solidFill>
                <a:latin typeface="Gong Gothic Medium"/>
              </a:rPr>
              <a:t/>
            </a:r>
          </a:p>
          <a:p>
            <a:pPr algn="just" lvl="0">
              <a:lnSpc>
                <a:spcPct val="145250"/>
              </a:lnSpc>
            </a:pPr>
            <a:r>
              <a:rPr lang="en-US" sz="3000" b="true" i="false" u="none" strike="noStrike">
                <a:solidFill>
                  <a:srgbClr val="5F5D8F"/>
                </a:solidFill>
                <a:latin typeface="Gong Gothic Medium"/>
              </a:rPr>
              <a:t>- OverFeat: </a:t>
            </a:r>
            <a:r>
              <a:rPr lang="ko-KR" sz="3000" b="true" i="false" u="none" strike="noStrike">
                <a:solidFill>
                  <a:srgbClr val="5F5D8F"/>
                </a:solidFill>
                <a:ea typeface="Gong Gothic Medium"/>
              </a:rPr>
              <a:t>위치</a:t>
            </a:r>
            <a:r>
              <a:rPr lang="en-US" sz="3000" b="tru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5F5D8F"/>
                </a:solidFill>
                <a:ea typeface="Gong Gothic Medium"/>
              </a:rPr>
              <a:t>중심</a:t>
            </a:r>
            <a:r>
              <a:rPr lang="en-US" sz="3000" b="true" i="false" u="none" strike="noStrike">
                <a:solidFill>
                  <a:srgbClr val="5F5D8F"/>
                </a:solidFill>
                <a:latin typeface="Gong Gothic Medium"/>
              </a:rPr>
              <a:t> → </a:t>
            </a:r>
            <a:r>
              <a:rPr lang="ko-KR" sz="3000" b="true" i="false" u="none" strike="noStrike">
                <a:solidFill>
                  <a:srgbClr val="5F5D8F"/>
                </a:solidFill>
                <a:ea typeface="Gong Gothic Medium"/>
              </a:rPr>
              <a:t>전역</a:t>
            </a:r>
            <a:r>
              <a:rPr lang="en-US" sz="3000" b="tru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5F5D8F"/>
                </a:solidFill>
                <a:ea typeface="Gong Gothic Medium"/>
              </a:rPr>
              <a:t>문맥</a:t>
            </a:r>
            <a:r>
              <a:rPr lang="en-US" sz="3000" b="tru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5F5D8F"/>
                </a:solidFill>
                <a:ea typeface="Gong Gothic Medium"/>
              </a:rPr>
              <a:t>반영</a:t>
            </a:r>
            <a:r>
              <a:rPr lang="en-US" sz="3000" b="true" i="false" u="none" strike="noStrike">
                <a:solidFill>
                  <a:srgbClr val="5F5D8F"/>
                </a:solidFill>
                <a:latin typeface="Gong Gothic Medium"/>
              </a:rPr>
              <a:t> X</a:t>
            </a:r>
          </a:p>
          <a:p>
            <a:pPr algn="just" lvl="0">
              <a:lnSpc>
                <a:spcPct val="145250"/>
              </a:lnSpc>
            </a:pPr>
            <a:r>
              <a:rPr lang="en-US" sz="3000" b="true" i="false" u="none" strike="noStrike">
                <a:solidFill>
                  <a:srgbClr val="5F5D8F"/>
                </a:solidFill>
                <a:latin typeface="Gong Gothic Medium"/>
              </a:rPr>
              <a:t/>
            </a:r>
          </a:p>
          <a:p>
            <a:pPr algn="just" lvl="0">
              <a:lnSpc>
                <a:spcPct val="145250"/>
              </a:lnSpc>
            </a:pPr>
            <a:r>
              <a:rPr lang="en-US" sz="3000" b="true" i="false" u="none" strike="noStrike">
                <a:solidFill>
                  <a:srgbClr val="FC5230"/>
                </a:solidFill>
                <a:latin typeface="Gong Gothic Medium"/>
              </a:rPr>
              <a:t>- YOLO: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Medium"/>
              </a:rPr>
              <a:t>완전한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Medium"/>
              </a:rPr>
              <a:t>단일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Medium"/>
              </a:rPr>
              <a:t>탐지기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Medium"/>
              </a:rPr>
              <a:t> (bounding box + class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Medium"/>
              </a:rPr>
              <a:t>동시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FC5230"/>
                </a:solidFill>
                <a:ea typeface="Gong Gothic Medium"/>
              </a:rPr>
              <a:t>예측</a:t>
            </a:r>
            <a:r>
              <a:rPr lang="en-US" sz="3000" b="true" i="false" u="none" strike="noStrike">
                <a:solidFill>
                  <a:srgbClr val="FC5230"/>
                </a:solidFill>
                <a:latin typeface="Gong Gothic Medium"/>
              </a:rPr>
              <a:t>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7100" y="1943100"/>
            <a:ext cx="6985000" cy="38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85900" y="1714500"/>
            <a:ext cx="673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5F5D8F"/>
                </a:solidFill>
                <a:latin typeface="Gong Gothic Medium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723900"/>
            <a:ext cx="17094200" cy="8826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010400" y="1447800"/>
            <a:ext cx="98298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5800" b="false" i="false" u="none" strike="noStrike">
                <a:solidFill>
                  <a:srgbClr val="5F5D8F"/>
                </a:solidFill>
                <a:ea typeface="Gong Gothic Medium"/>
              </a:rPr>
              <a:t>실험</a:t>
            </a:r>
            <a:r>
              <a:rPr lang="en-US" sz="5800" b="fals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5800" b="false" i="false" u="none" strike="noStrike">
                <a:solidFill>
                  <a:srgbClr val="5F5D8F"/>
                </a:solidFill>
                <a:ea typeface="Gong Gothic Medium"/>
              </a:rPr>
              <a:t>구성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7100" y="1943100"/>
            <a:ext cx="69850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0200" y="3111500"/>
            <a:ext cx="15074900" cy="511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23000"/>
          </a:blip>
          <a:stretch>
            <a:fillRect/>
          </a:stretch>
        </p:blipFill>
        <p:spPr>
          <a:xfrm rot="0">
            <a:off x="6870700" y="6311900"/>
            <a:ext cx="2247900" cy="596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23000"/>
          </a:blip>
          <a:stretch>
            <a:fillRect/>
          </a:stretch>
        </p:blipFill>
        <p:spPr>
          <a:xfrm rot="0">
            <a:off x="10287000" y="6311900"/>
            <a:ext cx="3657600" cy="596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85900" y="1714500"/>
            <a:ext cx="673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5F5D8F"/>
                </a:solidFill>
                <a:latin typeface="Gong Gothic Medium"/>
              </a:rPr>
              <a:t>04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723900"/>
            <a:ext cx="17094200" cy="8826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7100" y="1943100"/>
            <a:ext cx="6032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2100" y="2692400"/>
            <a:ext cx="7289800" cy="4533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28000"/>
          </a:blip>
          <a:stretch>
            <a:fillRect/>
          </a:stretch>
        </p:blipFill>
        <p:spPr>
          <a:xfrm rot="0">
            <a:off x="2070100" y="3937000"/>
            <a:ext cx="6413500" cy="736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28000"/>
          </a:blip>
          <a:stretch>
            <a:fillRect/>
          </a:stretch>
        </p:blipFill>
        <p:spPr>
          <a:xfrm rot="0">
            <a:off x="2070100" y="5562600"/>
            <a:ext cx="6413500" cy="419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64700" y="2438400"/>
            <a:ext cx="6553200" cy="4940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85900" y="1714500"/>
            <a:ext cx="673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5F5D8F"/>
                </a:solidFill>
                <a:latin typeface="Gong Gothic Medium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61200" y="1447800"/>
            <a:ext cx="98298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5800" b="false" i="false" u="none" strike="noStrike">
                <a:solidFill>
                  <a:srgbClr val="5F5D8F"/>
                </a:solidFill>
                <a:ea typeface="Gong Gothic Medium"/>
              </a:rPr>
              <a:t>성능</a:t>
            </a:r>
            <a:r>
              <a:rPr lang="en-US" sz="5800" b="fals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5800" b="false" i="false" u="none" strike="noStrike">
                <a:solidFill>
                  <a:srgbClr val="5F5D8F"/>
                </a:solidFill>
                <a:ea typeface="Gong Gothic Medium"/>
              </a:rPr>
              <a:t>비교</a:t>
            </a:r>
            <a:r>
              <a:rPr lang="en-US" sz="5800" b="fals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5800" b="false" i="false" u="none" strike="noStrike">
                <a:solidFill>
                  <a:srgbClr val="5F5D8F"/>
                </a:solidFill>
                <a:ea typeface="Gong Gothic Medium"/>
              </a:rPr>
              <a:t>결과</a:t>
            </a:r>
            <a:r>
              <a:rPr lang="en-US" sz="5800" b="false" i="false" u="none" strike="noStrike">
                <a:solidFill>
                  <a:srgbClr val="5F5D8F"/>
                </a:solidFill>
                <a:latin typeface="Gong Gothic Medium"/>
              </a:rPr>
              <a:t> 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73400" y="7924800"/>
            <a:ext cx="122428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true" i="false" u="none" strike="noStrike">
                <a:solidFill>
                  <a:srgbClr val="3A4CA8"/>
                </a:solidFill>
                <a:latin typeface="Gong Gothic Light"/>
              </a:rPr>
              <a:t>YOLO</a:t>
            </a:r>
            <a:r>
              <a:rPr lang="ko-KR" sz="3500" b="true" i="false" u="none" strike="noStrike">
                <a:solidFill>
                  <a:srgbClr val="3A4CA8"/>
                </a:solidFill>
                <a:ea typeface="Gong Gothic Light"/>
              </a:rPr>
              <a:t>는</a:t>
            </a:r>
            <a:r>
              <a:rPr lang="en-US" sz="35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500" b="true" i="false" u="none" strike="noStrike">
                <a:solidFill>
                  <a:srgbClr val="FC5230"/>
                </a:solidFill>
                <a:ea typeface="Gong Gothic Light"/>
              </a:rPr>
              <a:t>빠르면서도</a:t>
            </a:r>
            <a:r>
              <a:rPr lang="en-US" sz="35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500" b="true" i="false" u="none" strike="noStrike">
                <a:solidFill>
                  <a:srgbClr val="FC5230"/>
                </a:solidFill>
                <a:ea typeface="Gong Gothic Light"/>
              </a:rPr>
              <a:t>정확한</a:t>
            </a:r>
            <a:r>
              <a:rPr lang="en-US" sz="35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500" b="true" i="false" u="none" strike="noStrike">
                <a:solidFill>
                  <a:srgbClr val="FC5230"/>
                </a:solidFill>
                <a:ea typeface="Gong Gothic Light"/>
              </a:rPr>
              <a:t>모델</a:t>
            </a:r>
            <a:r>
              <a:rPr lang="ko-KR" sz="3500" b="true" i="false" u="none" strike="noStrike">
                <a:solidFill>
                  <a:srgbClr val="3A4CA8"/>
                </a:solidFill>
                <a:ea typeface="Gong Gothic Light"/>
              </a:rPr>
              <a:t>이란</a:t>
            </a:r>
            <a:r>
              <a:rPr lang="en-US" sz="35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500" b="true" i="false" u="none" strike="noStrike">
                <a:solidFill>
                  <a:srgbClr val="3A4CA8"/>
                </a:solidFill>
                <a:ea typeface="Gong Gothic Light"/>
              </a:rPr>
              <a:t>것을</a:t>
            </a:r>
            <a:r>
              <a:rPr lang="en-US" sz="35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500" b="true" i="false" u="none" strike="noStrike">
                <a:solidFill>
                  <a:srgbClr val="3A4CA8"/>
                </a:solidFill>
                <a:ea typeface="Gong Gothic Light"/>
              </a:rPr>
              <a:t>시각적으로</a:t>
            </a:r>
            <a:r>
              <a:rPr lang="en-US" sz="35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500" b="true" i="false" u="none" strike="noStrike">
                <a:solidFill>
                  <a:srgbClr val="3A4CA8"/>
                </a:solidFill>
                <a:ea typeface="Gong Gothic Light"/>
              </a:rPr>
              <a:t>보여줌</a:t>
            </a:r>
            <a:r>
              <a:rPr lang="en-US" sz="3500" b="true" i="false" u="none" strike="noStrike">
                <a:solidFill>
                  <a:srgbClr val="3A4CA8"/>
                </a:solidFill>
                <a:latin typeface="Gong Gothic Light"/>
              </a:rPr>
              <a:t>! 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C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723900"/>
            <a:ext cx="17094200" cy="8826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7100" y="1943100"/>
            <a:ext cx="6032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7800" y="2844800"/>
            <a:ext cx="6845300" cy="520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85900" y="1714500"/>
            <a:ext cx="673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5F5D8F"/>
                </a:solidFill>
                <a:latin typeface="Gong Gothic Medium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06000" y="3924300"/>
            <a:ext cx="7061200" cy="3860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true" i="false" u="none" strike="noStrike">
                <a:solidFill>
                  <a:srgbClr val="3A4CA8"/>
                </a:solidFill>
                <a:latin typeface="Gong Gothic Light"/>
              </a:rPr>
              <a:t>- YOLO:</a:t>
            </a:r>
            <a:r>
              <a:rPr lang="en-US" sz="31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en-US" sz="3100" b="true" i="false" u="none" strike="noStrike">
                <a:solidFill>
                  <a:srgbClr val="FC5230"/>
                </a:solidFill>
                <a:latin typeface="Gong Gothic Light"/>
              </a:rPr>
              <a:t>localization error </a:t>
            </a:r>
            <a:r>
              <a:rPr lang="ko-KR" sz="3100" b="true" i="false" u="none" strike="noStrike">
                <a:solidFill>
                  <a:srgbClr val="3A4CA8"/>
                </a:solidFill>
                <a:ea typeface="Gong Gothic Light"/>
              </a:rPr>
              <a:t>많음</a:t>
            </a:r>
            <a:r>
              <a:rPr lang="en-US" sz="3100" b="true" i="false" u="none" strike="noStrike">
                <a:solidFill>
                  <a:srgbClr val="3A4CA8"/>
                </a:solidFill>
                <a:latin typeface="Gong Gothic Light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3100" b="true" i="false" u="none" strike="noStrike">
                <a:solidFill>
                  <a:srgbClr val="3A4CA8"/>
                </a:solidFill>
                <a:latin typeface="Gong Gothic Light"/>
              </a:rPr>
              <a:t>(</a:t>
            </a:r>
            <a:r>
              <a:rPr lang="ko-KR" sz="3100" b="true" i="false" u="none" strike="noStrike">
                <a:solidFill>
                  <a:srgbClr val="3A4CA8"/>
                </a:solidFill>
                <a:ea typeface="Gong Gothic Light"/>
              </a:rPr>
              <a:t>위치는</a:t>
            </a:r>
            <a:r>
              <a:rPr lang="en-US" sz="31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100" b="true" i="false" u="none" strike="noStrike">
                <a:solidFill>
                  <a:srgbClr val="3A4CA8"/>
                </a:solidFill>
                <a:ea typeface="Gong Gothic Light"/>
              </a:rPr>
              <a:t>부정확하지만</a:t>
            </a:r>
            <a:r>
              <a:rPr lang="en-US" sz="31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100" b="true" i="false" u="none" strike="noStrike">
                <a:solidFill>
                  <a:srgbClr val="3A4CA8"/>
                </a:solidFill>
                <a:ea typeface="Gong Gothic Light"/>
              </a:rPr>
              <a:t>객체</a:t>
            </a:r>
            <a:r>
              <a:rPr lang="en-US" sz="31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100" b="true" i="false" u="none" strike="noStrike">
                <a:solidFill>
                  <a:srgbClr val="3A4CA8"/>
                </a:solidFill>
                <a:ea typeface="Gong Gothic Light"/>
              </a:rPr>
              <a:t>유무는</a:t>
            </a:r>
            <a:r>
              <a:rPr lang="en-US" sz="31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100" b="true" i="false" u="none" strike="noStrike">
                <a:solidFill>
                  <a:srgbClr val="3A4CA8"/>
                </a:solidFill>
                <a:ea typeface="Gong Gothic Light"/>
              </a:rPr>
              <a:t>잘</a:t>
            </a:r>
            <a:r>
              <a:rPr lang="en-US" sz="31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100" b="true" i="false" u="none" strike="noStrike">
                <a:solidFill>
                  <a:srgbClr val="3A4CA8"/>
                </a:solidFill>
                <a:ea typeface="Gong Gothic Light"/>
              </a:rPr>
              <a:t>맞춤</a:t>
            </a:r>
            <a:r>
              <a:rPr lang="en-US" sz="3100" b="true" i="false" u="none" strike="noStrike">
                <a:solidFill>
                  <a:srgbClr val="3A4CA8"/>
                </a:solidFill>
                <a:latin typeface="Gong Gothic Light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-US" sz="3100" b="true" i="false" u="none" strike="noStrike">
                <a:solidFill>
                  <a:srgbClr val="3A4CA8"/>
                </a:solidFill>
                <a:latin typeface="Gong Gothic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100" b="true" i="false" u="none" strike="noStrike">
                <a:solidFill>
                  <a:srgbClr val="3A4CA8"/>
                </a:solidFill>
                <a:latin typeface="Gong Gothic Light"/>
              </a:rPr>
              <a:t>- Fast R-CNN: </a:t>
            </a:r>
            <a:r>
              <a:rPr lang="en-US" sz="3100" b="true" i="false" u="none" strike="noStrike">
                <a:solidFill>
                  <a:srgbClr val="FC5230"/>
                </a:solidFill>
                <a:latin typeface="Gong Gothic Light"/>
              </a:rPr>
              <a:t>background error</a:t>
            </a:r>
            <a:r>
              <a:rPr lang="en-US" sz="31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100" b="true" i="false" u="none" strike="noStrike">
                <a:solidFill>
                  <a:srgbClr val="3A4CA8"/>
                </a:solidFill>
                <a:ea typeface="Gong Gothic Light"/>
              </a:rPr>
              <a:t>많음</a:t>
            </a:r>
            <a:r>
              <a:rPr lang="en-US" sz="3100" b="true" i="false" u="none" strike="noStrike">
                <a:solidFill>
                  <a:srgbClr val="3A4CA8"/>
                </a:solidFill>
                <a:latin typeface="Gong Gothic Light"/>
              </a:rPr>
              <a:t> (</a:t>
            </a:r>
            <a:r>
              <a:rPr lang="ko-KR" sz="3100" b="true" i="false" u="none" strike="noStrike">
                <a:solidFill>
                  <a:srgbClr val="3A4CA8"/>
                </a:solidFill>
                <a:ea typeface="Gong Gothic Light"/>
              </a:rPr>
              <a:t>배경을</a:t>
            </a:r>
            <a:r>
              <a:rPr lang="en-US" sz="31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100" b="true" i="false" u="none" strike="noStrike">
                <a:solidFill>
                  <a:srgbClr val="3A4CA8"/>
                </a:solidFill>
                <a:ea typeface="Gong Gothic Light"/>
              </a:rPr>
              <a:t>잘못</a:t>
            </a:r>
            <a:r>
              <a:rPr lang="en-US" sz="31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100" b="true" i="false" u="none" strike="noStrike">
                <a:solidFill>
                  <a:srgbClr val="3A4CA8"/>
                </a:solidFill>
                <a:ea typeface="Gong Gothic Light"/>
              </a:rPr>
              <a:t>객체로</a:t>
            </a:r>
            <a:r>
              <a:rPr lang="en-US" sz="3100" b="true" i="false" u="none" strike="noStrike">
                <a:solidFill>
                  <a:srgbClr val="3A4CA8"/>
                </a:solidFill>
                <a:latin typeface="Gong Gothic Light"/>
              </a:rPr>
              <a:t> </a:t>
            </a:r>
            <a:r>
              <a:rPr lang="ko-KR" sz="3100" b="true" i="false" u="none" strike="noStrike">
                <a:solidFill>
                  <a:srgbClr val="3A4CA8"/>
                </a:solidFill>
                <a:ea typeface="Gong Gothic Light"/>
              </a:rPr>
              <a:t>탐지함</a:t>
            </a:r>
            <a:r>
              <a:rPr lang="en-US" sz="3100" b="true" i="false" u="none" strike="noStrike">
                <a:solidFill>
                  <a:srgbClr val="3A4CA8"/>
                </a:solidFill>
                <a:latin typeface="Gong Gothic Light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-US" sz="3100" b="true" i="false" u="none" strike="noStrike">
                <a:solidFill>
                  <a:srgbClr val="3A4CA8"/>
                </a:solidFill>
                <a:latin typeface="Gong Gothic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100" b="true" i="false" u="none" strike="noStrike">
                <a:solidFill>
                  <a:srgbClr val="FC5230"/>
                </a:solidFill>
                <a:ea typeface="Gong Gothic Light"/>
              </a:rPr>
              <a:t>서로</a:t>
            </a:r>
            <a:r>
              <a:rPr lang="en-US" sz="31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100" b="true" i="false" u="none" strike="noStrike">
                <a:solidFill>
                  <a:srgbClr val="FC5230"/>
                </a:solidFill>
                <a:ea typeface="Gong Gothic Light"/>
              </a:rPr>
              <a:t>다른</a:t>
            </a:r>
            <a:r>
              <a:rPr lang="en-US" sz="31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100" b="true" i="false" u="none" strike="noStrike">
                <a:solidFill>
                  <a:srgbClr val="FC5230"/>
                </a:solidFill>
                <a:ea typeface="Gong Gothic Light"/>
              </a:rPr>
              <a:t>실수를</a:t>
            </a:r>
            <a:r>
              <a:rPr lang="en-US" sz="31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100" b="true" i="false" u="none" strike="noStrike">
                <a:solidFill>
                  <a:srgbClr val="FC5230"/>
                </a:solidFill>
                <a:ea typeface="Gong Gothic Light"/>
              </a:rPr>
              <a:t>함</a:t>
            </a:r>
          </a:p>
          <a:p>
            <a:pPr algn="l" lvl="0">
              <a:lnSpc>
                <a:spcPct val="99600"/>
              </a:lnSpc>
            </a:pPr>
            <a:r>
              <a:rPr lang="en-US" sz="3100" b="true" i="false" u="none" strike="noStrike">
                <a:solidFill>
                  <a:srgbClr val="FC5230"/>
                </a:solidFill>
                <a:latin typeface="Gong Gothic Light"/>
              </a:rPr>
              <a:t>→ </a:t>
            </a:r>
            <a:r>
              <a:rPr lang="ko-KR" sz="3100" b="true" i="false" u="none" strike="noStrike">
                <a:solidFill>
                  <a:srgbClr val="FC5230"/>
                </a:solidFill>
                <a:ea typeface="Gong Gothic Light"/>
              </a:rPr>
              <a:t>서로</a:t>
            </a:r>
            <a:r>
              <a:rPr lang="en-US" sz="31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100" b="true" i="false" u="none" strike="noStrike">
                <a:solidFill>
                  <a:srgbClr val="FC5230"/>
                </a:solidFill>
                <a:ea typeface="Gong Gothic Light"/>
              </a:rPr>
              <a:t>보완</a:t>
            </a:r>
            <a:r>
              <a:rPr lang="en-US" sz="3100" b="true" i="false" u="none" strike="noStrike">
                <a:solidFill>
                  <a:srgbClr val="FC5230"/>
                </a:solidFill>
                <a:latin typeface="Gong Gothic Light"/>
              </a:rPr>
              <a:t> </a:t>
            </a:r>
            <a:r>
              <a:rPr lang="ko-KR" sz="3100" b="true" i="false" u="none" strike="noStrike">
                <a:solidFill>
                  <a:srgbClr val="FC5230"/>
                </a:solidFill>
                <a:ea typeface="Gong Gothic Light"/>
              </a:rPr>
              <a:t>가능</a:t>
            </a:r>
            <a:r>
              <a:rPr lang="en-US" sz="3100" b="true" i="false" u="none" strike="noStrike">
                <a:solidFill>
                  <a:srgbClr val="FC5230"/>
                </a:solidFill>
                <a:latin typeface="Gong Gothic Light"/>
              </a:rPr>
              <a:t>!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61200" y="1447800"/>
            <a:ext cx="98298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5800" b="false" i="false" u="none" strike="noStrike">
                <a:solidFill>
                  <a:srgbClr val="5F5D8F"/>
                </a:solidFill>
                <a:ea typeface="Gong Gothic Medium"/>
              </a:rPr>
              <a:t>에러</a:t>
            </a:r>
            <a:r>
              <a:rPr lang="en-US" sz="5800" b="false" i="false" u="none" strike="noStrike">
                <a:solidFill>
                  <a:srgbClr val="5F5D8F"/>
                </a:solidFill>
                <a:latin typeface="Gong Gothic Medium"/>
              </a:rPr>
              <a:t> </a:t>
            </a:r>
            <a:r>
              <a:rPr lang="ko-KR" sz="5800" b="false" i="false" u="none" strike="noStrike">
                <a:solidFill>
                  <a:srgbClr val="5F5D8F"/>
                </a:solidFill>
                <a:ea typeface="Gong Gothic Medium"/>
              </a:rPr>
              <a:t>분석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